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591" r:id="rId4"/>
    <p:sldId id="592" r:id="rId5"/>
    <p:sldId id="599" r:id="rId6"/>
    <p:sldId id="593" r:id="rId7"/>
    <p:sldId id="594" r:id="rId8"/>
    <p:sldId id="596" r:id="rId9"/>
    <p:sldId id="597" r:id="rId10"/>
    <p:sldId id="598" r:id="rId11"/>
    <p:sldId id="607" r:id="rId12"/>
    <p:sldId id="600" r:id="rId13"/>
    <p:sldId id="601" r:id="rId14"/>
    <p:sldId id="602" r:id="rId15"/>
    <p:sldId id="603" r:id="rId16"/>
    <p:sldId id="604" r:id="rId17"/>
    <p:sldId id="605" r:id="rId18"/>
    <p:sldId id="606" r:id="rId19"/>
    <p:sldId id="608" r:id="rId20"/>
    <p:sldId id="60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Chia" initials="MC" lastIdx="28" clrIdx="0">
    <p:extLst>
      <p:ext uri="{19B8F6BF-5375-455C-9EA6-DF929625EA0E}">
        <p15:presenceInfo xmlns:p15="http://schemas.microsoft.com/office/powerpoint/2012/main" userId="6176b6155b989def" providerId="Windows Live"/>
      </p:ext>
    </p:extLst>
  </p:cmAuthor>
  <p:cmAuthor id="2" name="Tanaz N" initials="TN" lastIdx="17" clrIdx="1">
    <p:extLst>
      <p:ext uri="{19B8F6BF-5375-455C-9EA6-DF929625EA0E}">
        <p15:presenceInfo xmlns:p15="http://schemas.microsoft.com/office/powerpoint/2012/main" userId="4c0252c9024127ed" providerId="Windows Live"/>
      </p:ext>
    </p:extLst>
  </p:cmAuthor>
  <p:cmAuthor id="3" name="Matt Chia" initials="MCC" lastIdx="1" clrIdx="2">
    <p:extLst>
      <p:ext uri="{19B8F6BF-5375-455C-9EA6-DF929625EA0E}">
        <p15:presenceInfo xmlns:p15="http://schemas.microsoft.com/office/powerpoint/2012/main" userId="Matt Ch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4689"/>
    <a:srgbClr val="FFFFB3"/>
    <a:srgbClr val="D9B3D9"/>
    <a:srgbClr val="7030A0"/>
    <a:srgbClr val="950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85290" autoAdjust="0"/>
  </p:normalViewPr>
  <p:slideViewPr>
    <p:cSldViewPr snapToGrid="0">
      <p:cViewPr varScale="1">
        <p:scale>
          <a:sx n="84" d="100"/>
          <a:sy n="84" d="100"/>
        </p:scale>
        <p:origin x="8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A3A39-A155-4725-9468-B40B903EC557}"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63822-F374-4F9A-9C20-AF17D61C61CA}" type="slidenum">
              <a:rPr lang="en-US" smtClean="0"/>
              <a:t>‹#›</a:t>
            </a:fld>
            <a:endParaRPr lang="en-US"/>
          </a:p>
        </p:txBody>
      </p:sp>
    </p:spTree>
    <p:extLst>
      <p:ext uri="{BB962C8B-B14F-4D97-AF65-F5344CB8AC3E}">
        <p14:creationId xmlns:p14="http://schemas.microsoft.com/office/powerpoint/2010/main" val="237397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FE63822-F374-4F9A-9C20-AF17D61C61CA}" type="slidenum">
              <a:rPr lang="en-US" smtClean="0"/>
              <a:t>1</a:t>
            </a:fld>
            <a:endParaRPr lang="en-US"/>
          </a:p>
        </p:txBody>
      </p:sp>
    </p:spTree>
    <p:extLst>
      <p:ext uri="{BB962C8B-B14F-4D97-AF65-F5344CB8AC3E}">
        <p14:creationId xmlns:p14="http://schemas.microsoft.com/office/powerpoint/2010/main" val="323893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79230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53354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859587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338739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22733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3923779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FD1D77-6276-4914-A3DA-3F04182C604D}"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036811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FD1D77-6276-4914-A3DA-3F04182C604D}"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30808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FD1D77-6276-4914-A3DA-3F04182C604D}"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3498931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D1D77-6276-4914-A3DA-3F04182C604D}"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839200" y="6356353"/>
            <a:ext cx="2844800" cy="365125"/>
          </a:xfrm>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914748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D1D77-6276-4914-A3DA-3F04182C604D}"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347875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3387415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D1D77-6276-4914-A3DA-3F04182C604D}"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428060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90560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248358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D1D77-6276-4914-A3DA-3F04182C604D}" type="datetimeFigureOut">
              <a:rPr lang="en-US" smtClean="0"/>
              <a:pPr/>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350747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FD1D77-6276-4914-A3DA-3F04182C604D}"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29709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FD1D77-6276-4914-A3DA-3F04182C604D}" type="datetimeFigureOut">
              <a:rPr lang="en-US" smtClean="0"/>
              <a:pPr/>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91829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FD1D77-6276-4914-A3DA-3F04182C604D}" type="datetimeFigureOut">
              <a:rPr lang="en-US" smtClean="0"/>
              <a:pPr/>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1200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D1D77-6276-4914-A3DA-3F04182C604D}" type="datetimeFigureOut">
              <a:rPr lang="en-US" smtClean="0"/>
              <a:pPr/>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839200" y="6356353"/>
            <a:ext cx="2844800" cy="365125"/>
          </a:xfrm>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70809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D1D77-6276-4914-A3DA-3F04182C604D}"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1876873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D1D77-6276-4914-A3DA-3F04182C604D}" type="datetimeFigureOut">
              <a:rPr lang="en-US" smtClean="0"/>
              <a:pPr/>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80F65E-04F5-4C08-9318-D241996CE15C}" type="slidenum">
              <a:rPr lang="en-US" smtClean="0"/>
              <a:pPr/>
              <a:t>‹#›</a:t>
            </a:fld>
            <a:endParaRPr lang="en-US"/>
          </a:p>
        </p:txBody>
      </p:sp>
    </p:spTree>
    <p:extLst>
      <p:ext uri="{BB962C8B-B14F-4D97-AF65-F5344CB8AC3E}">
        <p14:creationId xmlns:p14="http://schemas.microsoft.com/office/powerpoint/2010/main" val="48926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D1D77-6276-4914-A3DA-3F04182C604D}" type="datetimeFigureOut">
              <a:rPr lang="en-US" smtClean="0"/>
              <a:pPr/>
              <a:t>3/9/2024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0F65E-04F5-4C08-9318-D241996CE15C}" type="slidenum">
              <a:rPr lang="en-US" smtClean="0"/>
              <a:pPr/>
              <a:t>‹#›</a:t>
            </a:fld>
            <a:endParaRPr lang="en-US"/>
          </a:p>
        </p:txBody>
      </p:sp>
      <p:cxnSp>
        <p:nvCxnSpPr>
          <p:cNvPr id="8" name="Straight Connector 7"/>
          <p:cNvCxnSpPr/>
          <p:nvPr/>
        </p:nvCxnSpPr>
        <p:spPr>
          <a:xfrm>
            <a:off x="0" y="1371600"/>
            <a:ext cx="12192000" cy="0"/>
          </a:xfrm>
          <a:prstGeom prst="line">
            <a:avLst/>
          </a:prstGeom>
          <a:ln w="76200">
            <a:solidFill>
              <a:srgbClr val="51468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33A157F-907D-BE2D-DBF8-80CBB38939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49627" y="6313187"/>
            <a:ext cx="2377440" cy="451456"/>
          </a:xfrm>
          <a:prstGeom prst="rect">
            <a:avLst/>
          </a:prstGeom>
        </p:spPr>
      </p:pic>
      <p:sp>
        <p:nvSpPr>
          <p:cNvPr id="13" name="TextBox 12">
            <a:extLst>
              <a:ext uri="{FF2B5EF4-FFF2-40B4-BE49-F238E27FC236}">
                <a16:creationId xmlns:a16="http://schemas.microsoft.com/office/drawing/2014/main" id="{528784E3-F2F9-9705-10DC-C79305BF5212}"/>
              </a:ext>
            </a:extLst>
          </p:cNvPr>
          <p:cNvSpPr txBox="1"/>
          <p:nvPr userDrawn="1"/>
        </p:nvSpPr>
        <p:spPr>
          <a:xfrm>
            <a:off x="264933" y="6368764"/>
            <a:ext cx="6154340"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D6E71"/>
                </a:solidFill>
                <a:effectLst/>
                <a:uLnTx/>
                <a:uFillTx/>
                <a:latin typeface="Calibri Light" charset="0"/>
                <a:ea typeface="Calibri Light" charset="0"/>
                <a:cs typeface="Calibri Light" charset="0"/>
              </a:rPr>
              <a:t>NQUIRES</a:t>
            </a:r>
            <a:r>
              <a:rPr kumimoji="0" lang="en-US" sz="1200" b="1" i="0" u="none" strike="noStrike" kern="1200" cap="none" spc="0" normalizeH="0" baseline="0" noProof="0" dirty="0">
                <a:ln>
                  <a:noFill/>
                </a:ln>
                <a:solidFill>
                  <a:srgbClr val="6D6E71"/>
                </a:solidFill>
                <a:effectLst/>
                <a:uLnTx/>
                <a:uFillTx/>
                <a:latin typeface="Calibri Light" charset="0"/>
                <a:ea typeface="Calibri Light" charset="0"/>
                <a:cs typeface="Calibri Light" charset="0"/>
              </a:rPr>
              <a:t> </a:t>
            </a:r>
            <a:r>
              <a:rPr kumimoji="0" lang="en-US" sz="1400" b="0" i="0" u="none" strike="noStrike" kern="1200" cap="none" spc="0" normalizeH="0" baseline="0" noProof="0" dirty="0">
                <a:ln>
                  <a:noFill/>
                </a:ln>
                <a:solidFill>
                  <a:srgbClr val="6D6E71"/>
                </a:solidFill>
                <a:effectLst/>
                <a:uLnTx/>
                <a:uFillTx/>
                <a:latin typeface="Calibri Light" charset="0"/>
                <a:ea typeface="Calibri Light" charset="0"/>
                <a:cs typeface="Calibri Light" charset="0"/>
              </a:rPr>
              <a:t>Northwestern Quality Improvement, Research, &amp; Education in Surgery</a:t>
            </a:r>
            <a:endParaRPr kumimoji="0" lang="en-US" sz="1200" b="0" i="0" u="none" strike="noStrike" kern="1200" cap="none" spc="0" normalizeH="0" baseline="0" noProof="0" dirty="0">
              <a:ln>
                <a:noFill/>
              </a:ln>
              <a:solidFill>
                <a:srgbClr val="515251"/>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152587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D1D77-6276-4914-A3DA-3F04182C604D}" type="datetimeFigureOut">
              <a:rPr lang="en-US" smtClean="0"/>
              <a:pPr/>
              <a:t>3/9/2024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0F65E-04F5-4C08-9318-D241996CE15C}" type="slidenum">
              <a:rPr lang="en-US" smtClean="0"/>
              <a:pPr/>
              <a:t>‹#›</a:t>
            </a:fld>
            <a:endParaRPr lang="en-US"/>
          </a:p>
        </p:txBody>
      </p:sp>
      <p:pic>
        <p:nvPicPr>
          <p:cNvPr id="7" name="Picture 6">
            <a:extLst>
              <a:ext uri="{FF2B5EF4-FFF2-40B4-BE49-F238E27FC236}">
                <a16:creationId xmlns:a16="http://schemas.microsoft.com/office/drawing/2014/main" id="{DFF0E992-6BC2-86C4-B0C3-F652B9B491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49627" y="6313187"/>
            <a:ext cx="2377440" cy="451456"/>
          </a:xfrm>
          <a:prstGeom prst="rect">
            <a:avLst/>
          </a:prstGeom>
        </p:spPr>
      </p:pic>
      <p:sp>
        <p:nvSpPr>
          <p:cNvPr id="9" name="TextBox 8">
            <a:extLst>
              <a:ext uri="{FF2B5EF4-FFF2-40B4-BE49-F238E27FC236}">
                <a16:creationId xmlns:a16="http://schemas.microsoft.com/office/drawing/2014/main" id="{040246A4-0418-6C08-4988-44373692EDC3}"/>
              </a:ext>
            </a:extLst>
          </p:cNvPr>
          <p:cNvSpPr txBox="1"/>
          <p:nvPr userDrawn="1"/>
        </p:nvSpPr>
        <p:spPr>
          <a:xfrm>
            <a:off x="264933" y="6368764"/>
            <a:ext cx="6154340"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6D6E71"/>
                </a:solidFill>
                <a:effectLst/>
                <a:uLnTx/>
                <a:uFillTx/>
                <a:latin typeface="Calibri Light" charset="0"/>
                <a:ea typeface="Calibri Light" charset="0"/>
                <a:cs typeface="Calibri Light" charset="0"/>
              </a:rPr>
              <a:t>NQUIRES</a:t>
            </a:r>
            <a:r>
              <a:rPr kumimoji="0" lang="en-US" sz="1200" b="1" i="0" u="none" strike="noStrike" kern="1200" cap="none" spc="0" normalizeH="0" baseline="0" noProof="0" dirty="0">
                <a:ln>
                  <a:noFill/>
                </a:ln>
                <a:solidFill>
                  <a:srgbClr val="6D6E71"/>
                </a:solidFill>
                <a:effectLst/>
                <a:uLnTx/>
                <a:uFillTx/>
                <a:latin typeface="Calibri Light" charset="0"/>
                <a:ea typeface="Calibri Light" charset="0"/>
                <a:cs typeface="Calibri Light" charset="0"/>
              </a:rPr>
              <a:t> </a:t>
            </a:r>
            <a:r>
              <a:rPr kumimoji="0" lang="en-US" sz="1400" b="0" i="0" u="none" strike="noStrike" kern="1200" cap="none" spc="0" normalizeH="0" baseline="0" noProof="0" dirty="0">
                <a:ln>
                  <a:noFill/>
                </a:ln>
                <a:solidFill>
                  <a:srgbClr val="6D6E71"/>
                </a:solidFill>
                <a:effectLst/>
                <a:uLnTx/>
                <a:uFillTx/>
                <a:latin typeface="Calibri Light" charset="0"/>
                <a:ea typeface="Calibri Light" charset="0"/>
                <a:cs typeface="Calibri Light" charset="0"/>
              </a:rPr>
              <a:t>Northwestern Quality Improvement, Research, &amp; Education in Surgery</a:t>
            </a:r>
            <a:endParaRPr kumimoji="0" lang="en-US" sz="1200" b="0" i="0" u="none" strike="noStrike" kern="1200" cap="none" spc="0" normalizeH="0" baseline="0" noProof="0" dirty="0">
              <a:ln>
                <a:noFill/>
              </a:ln>
              <a:solidFill>
                <a:srgbClr val="515251"/>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21715100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469" y="1816100"/>
            <a:ext cx="11377062" cy="1752600"/>
          </a:xfrm>
        </p:spPr>
        <p:txBody>
          <a:bodyPr>
            <a:normAutofit/>
          </a:bodyPr>
          <a:lstStyle/>
          <a:p>
            <a:pPr marL="0" marR="0">
              <a:spcBef>
                <a:spcPts val="0"/>
              </a:spcBef>
              <a:spcAft>
                <a:spcPts val="0"/>
              </a:spcAft>
            </a:pPr>
            <a:r>
              <a:rPr lang="en-US" sz="5300" b="1" dirty="0">
                <a:effectLst/>
                <a:latin typeface="Calibri" panose="020F0502020204030204" pitchFamily="34" charset="0"/>
                <a:ea typeface="Times New Roman" panose="02020603050405020304" pitchFamily="18" charset="0"/>
                <a:cs typeface="Calibri" panose="020F0502020204030204" pitchFamily="34" charset="0"/>
              </a:rPr>
              <a:t>Writing for Peer Review: How to write an abstract, manuscript, etc.</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 name="Subtitle 2"/>
          <p:cNvSpPr>
            <a:spLocks noGrp="1"/>
          </p:cNvSpPr>
          <p:nvPr>
            <p:ph type="subTitle" idx="1"/>
          </p:nvPr>
        </p:nvSpPr>
        <p:spPr>
          <a:xfrm>
            <a:off x="407469" y="3760836"/>
            <a:ext cx="11377061" cy="1687464"/>
          </a:xfrm>
        </p:spPr>
        <p:txBody>
          <a:bodyPr>
            <a:normAutofit/>
          </a:bodyPr>
          <a:lstStyle/>
          <a:p>
            <a:r>
              <a:rPr lang="en-US" sz="2200" dirty="0">
                <a:effectLst/>
                <a:latin typeface="Calibri" panose="020F0502020204030204" pitchFamily="34" charset="0"/>
                <a:ea typeface="Times New Roman" panose="02020603050405020304" pitchFamily="18" charset="0"/>
                <a:cs typeface="Calibri" panose="020F0502020204030204" pitchFamily="34" charset="0"/>
              </a:rPr>
              <a:t>Lauren M Janczewski</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28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D1BB-AEE3-A0D1-52C7-1644F73EA34D}"/>
              </a:ext>
            </a:extLst>
          </p:cNvPr>
          <p:cNvSpPr>
            <a:spLocks noGrp="1"/>
          </p:cNvSpPr>
          <p:nvPr>
            <p:ph type="title"/>
          </p:nvPr>
        </p:nvSpPr>
        <p:spPr/>
        <p:txBody>
          <a:bodyPr/>
          <a:lstStyle/>
          <a:p>
            <a:r>
              <a:rPr lang="en-US" dirty="0"/>
              <a:t>Other Tips….</a:t>
            </a:r>
          </a:p>
        </p:txBody>
      </p:sp>
      <p:sp>
        <p:nvSpPr>
          <p:cNvPr id="3" name="Content Placeholder 2">
            <a:extLst>
              <a:ext uri="{FF2B5EF4-FFF2-40B4-BE49-F238E27FC236}">
                <a16:creationId xmlns:a16="http://schemas.microsoft.com/office/drawing/2014/main" id="{0B014B12-5973-0536-EABD-C3875FE2AC9A}"/>
              </a:ext>
            </a:extLst>
          </p:cNvPr>
          <p:cNvSpPr>
            <a:spLocks noGrp="1"/>
          </p:cNvSpPr>
          <p:nvPr>
            <p:ph idx="1"/>
          </p:nvPr>
        </p:nvSpPr>
        <p:spPr/>
        <p:txBody>
          <a:bodyPr/>
          <a:lstStyle/>
          <a:p>
            <a:r>
              <a:rPr lang="en-US" dirty="0"/>
              <a:t>You should (roughly) aim for a 1:1 ratio between abstracts/presentations and manuscripts</a:t>
            </a:r>
          </a:p>
          <a:p>
            <a:pPr lvl="1"/>
            <a:r>
              <a:rPr lang="en-US" dirty="0"/>
              <a:t>Some slicing and dicing is occasionally okay</a:t>
            </a:r>
          </a:p>
          <a:p>
            <a:endParaRPr lang="en-US" dirty="0"/>
          </a:p>
          <a:p>
            <a:r>
              <a:rPr lang="en-US" dirty="0"/>
              <a:t>If the abstract/presentation doesn’t turn into a published manuscript, it never happened….</a:t>
            </a:r>
          </a:p>
          <a:p>
            <a:pPr lvl="1"/>
            <a:r>
              <a:rPr lang="en-US" dirty="0"/>
              <a:t>Fellowship directors will look for this explicitly (caveat: I haven’t even applied to fellowship yet)</a:t>
            </a:r>
          </a:p>
        </p:txBody>
      </p:sp>
    </p:spTree>
    <p:extLst>
      <p:ext uri="{BB962C8B-B14F-4D97-AF65-F5344CB8AC3E}">
        <p14:creationId xmlns:p14="http://schemas.microsoft.com/office/powerpoint/2010/main" val="355192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D0AC-EA18-BBF9-D9D4-DCC3DC6A7FFE}"/>
              </a:ext>
            </a:extLst>
          </p:cNvPr>
          <p:cNvSpPr>
            <a:spLocks noGrp="1"/>
          </p:cNvSpPr>
          <p:nvPr>
            <p:ph type="ctrTitle"/>
          </p:nvPr>
        </p:nvSpPr>
        <p:spPr>
          <a:xfrm>
            <a:off x="914400" y="0"/>
            <a:ext cx="10363200" cy="1470025"/>
          </a:xfrm>
        </p:spPr>
        <p:txBody>
          <a:bodyPr>
            <a:normAutofit/>
          </a:bodyPr>
          <a:lstStyle/>
          <a:p>
            <a:r>
              <a:rPr lang="en-US" dirty="0"/>
              <a:t>How to write a manuscript</a:t>
            </a:r>
          </a:p>
        </p:txBody>
      </p:sp>
      <p:pic>
        <p:nvPicPr>
          <p:cNvPr id="3074" name="Picture 2">
            <a:extLst>
              <a:ext uri="{FF2B5EF4-FFF2-40B4-BE49-F238E27FC236}">
                <a16:creationId xmlns:a16="http://schemas.microsoft.com/office/drawing/2014/main" id="{51FC03F1-65A4-6574-E9C9-5A31FEC06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888" y="1231392"/>
            <a:ext cx="4840224" cy="48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32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600-C01A-CAA7-C094-275BE883403A}"/>
              </a:ext>
            </a:extLst>
          </p:cNvPr>
          <p:cNvSpPr>
            <a:spLocks noGrp="1"/>
          </p:cNvSpPr>
          <p:nvPr>
            <p:ph type="title"/>
          </p:nvPr>
        </p:nvSpPr>
        <p:spPr/>
        <p:txBody>
          <a:bodyPr/>
          <a:lstStyle/>
          <a:p>
            <a:r>
              <a:rPr lang="en-US" dirty="0"/>
              <a:t>How to write a manuscript</a:t>
            </a:r>
          </a:p>
        </p:txBody>
      </p:sp>
      <p:sp>
        <p:nvSpPr>
          <p:cNvPr id="3" name="Content Placeholder 2">
            <a:extLst>
              <a:ext uri="{FF2B5EF4-FFF2-40B4-BE49-F238E27FC236}">
                <a16:creationId xmlns:a16="http://schemas.microsoft.com/office/drawing/2014/main" id="{2C0221C1-7C4A-89A8-3BE6-8343C13D2373}"/>
              </a:ext>
            </a:extLst>
          </p:cNvPr>
          <p:cNvSpPr>
            <a:spLocks noGrp="1"/>
          </p:cNvSpPr>
          <p:nvPr>
            <p:ph idx="1"/>
          </p:nvPr>
        </p:nvSpPr>
        <p:spPr>
          <a:xfrm>
            <a:off x="70104" y="1510156"/>
            <a:ext cx="5690616" cy="4525963"/>
          </a:xfrm>
        </p:spPr>
        <p:txBody>
          <a:bodyPr>
            <a:normAutofit fontScale="77500" lnSpcReduction="20000"/>
          </a:bodyPr>
          <a:lstStyle/>
          <a:p>
            <a:r>
              <a:rPr lang="en-US" dirty="0"/>
              <a:t>Style points:</a:t>
            </a:r>
          </a:p>
          <a:p>
            <a:endParaRPr lang="en-US" dirty="0"/>
          </a:p>
          <a:p>
            <a:pPr lvl="1"/>
            <a:r>
              <a:rPr lang="en-US" dirty="0"/>
              <a:t>Use 1” margins all around</a:t>
            </a:r>
          </a:p>
          <a:p>
            <a:pPr lvl="1"/>
            <a:r>
              <a:rPr lang="en-US" dirty="0"/>
              <a:t>Arial or Times, size 11 or 12 font</a:t>
            </a:r>
          </a:p>
          <a:p>
            <a:pPr lvl="1"/>
            <a:r>
              <a:rPr lang="en-US" dirty="0"/>
              <a:t>Insert page number on bottom right (“Page X of Y”)</a:t>
            </a:r>
          </a:p>
          <a:p>
            <a:pPr lvl="1"/>
            <a:r>
              <a:rPr lang="en-US" dirty="0"/>
              <a:t>Double space the whole document (Except References, Tables, and Figures)</a:t>
            </a:r>
          </a:p>
          <a:p>
            <a:pPr lvl="1"/>
            <a:r>
              <a:rPr lang="en-US" dirty="0"/>
              <a:t>Start each new section on a new page (i.e., insert page breaks for Introduction, Methods, Results, Discussion, References, Tables, Figures).  Each individual Table or Figure is on a new page of its own. </a:t>
            </a:r>
          </a:p>
        </p:txBody>
      </p:sp>
      <p:pic>
        <p:nvPicPr>
          <p:cNvPr id="4098" name="Picture 2" descr="10 best reviewer comments in meme – The testy toad">
            <a:extLst>
              <a:ext uri="{FF2B5EF4-FFF2-40B4-BE49-F238E27FC236}">
                <a16:creationId xmlns:a16="http://schemas.microsoft.com/office/drawing/2014/main" id="{4CACD54F-8E71-826D-0023-0641286E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0" y="1754436"/>
            <a:ext cx="6099125" cy="404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2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600-C01A-CAA7-C094-275BE883403A}"/>
              </a:ext>
            </a:extLst>
          </p:cNvPr>
          <p:cNvSpPr>
            <a:spLocks noGrp="1"/>
          </p:cNvSpPr>
          <p:nvPr>
            <p:ph type="title"/>
          </p:nvPr>
        </p:nvSpPr>
        <p:spPr/>
        <p:txBody>
          <a:bodyPr/>
          <a:lstStyle/>
          <a:p>
            <a:r>
              <a:rPr lang="en-US" dirty="0"/>
              <a:t>How to write a manuscript</a:t>
            </a:r>
          </a:p>
        </p:txBody>
      </p:sp>
      <p:sp>
        <p:nvSpPr>
          <p:cNvPr id="3" name="Content Placeholder 2">
            <a:extLst>
              <a:ext uri="{FF2B5EF4-FFF2-40B4-BE49-F238E27FC236}">
                <a16:creationId xmlns:a16="http://schemas.microsoft.com/office/drawing/2014/main" id="{2C0221C1-7C4A-89A8-3BE6-8343C13D2373}"/>
              </a:ext>
            </a:extLst>
          </p:cNvPr>
          <p:cNvSpPr>
            <a:spLocks noGrp="1"/>
          </p:cNvSpPr>
          <p:nvPr>
            <p:ph idx="1"/>
          </p:nvPr>
        </p:nvSpPr>
        <p:spPr>
          <a:xfrm>
            <a:off x="429768" y="1537588"/>
            <a:ext cx="11332464" cy="4525963"/>
          </a:xfrm>
        </p:spPr>
        <p:txBody>
          <a:bodyPr>
            <a:normAutofit fontScale="77500" lnSpcReduction="20000"/>
          </a:bodyPr>
          <a:lstStyle/>
          <a:p>
            <a:r>
              <a:rPr lang="en-US" sz="3100" dirty="0"/>
              <a:t>Introduction</a:t>
            </a:r>
          </a:p>
          <a:p>
            <a:pPr lvl="1"/>
            <a:r>
              <a:rPr lang="en-US" sz="3100" dirty="0"/>
              <a:t>First paragraph: overview of the problem and why it is important. </a:t>
            </a:r>
          </a:p>
          <a:p>
            <a:pPr lvl="1"/>
            <a:r>
              <a:rPr lang="en-US" sz="3100" dirty="0"/>
              <a:t>Second paragraph: describe what’s known and then the gap in knowledge</a:t>
            </a:r>
          </a:p>
          <a:p>
            <a:pPr lvl="1"/>
            <a:r>
              <a:rPr lang="en-US" sz="3100" dirty="0"/>
              <a:t>Third paragraph: Tie the overview and gap together in the first sentence or two</a:t>
            </a:r>
          </a:p>
          <a:p>
            <a:pPr lvl="2"/>
            <a:r>
              <a:rPr lang="en-US" dirty="0"/>
              <a:t>Explain why the work will be significant/novel</a:t>
            </a:r>
          </a:p>
          <a:p>
            <a:pPr lvl="2"/>
            <a:r>
              <a:rPr lang="en-US" dirty="0"/>
              <a:t>State your objectives: “The objectives of this study are (1) to examine…, (2) to assess…., and (3) to ….”</a:t>
            </a:r>
          </a:p>
          <a:p>
            <a:pPr lvl="2"/>
            <a:r>
              <a:rPr lang="en-US" dirty="0"/>
              <a:t>Sometimes you need to give a hypothesis, but often the objectives are sufficient.</a:t>
            </a:r>
          </a:p>
          <a:p>
            <a:pPr lvl="1"/>
            <a:endParaRPr lang="en-US" dirty="0"/>
          </a:p>
          <a:p>
            <a:pPr lvl="1"/>
            <a:r>
              <a:rPr lang="en-US" sz="3100" dirty="0"/>
              <a:t>Don’t discuss specific papers in Intro unless absolutely critical.</a:t>
            </a:r>
          </a:p>
          <a:p>
            <a:pPr lvl="1"/>
            <a:r>
              <a:rPr lang="en-US" sz="3100" dirty="0"/>
              <a:t>IMPORTANT:  Your objectives should be same in Abstract and Introduction (can have slightly different wording to accommodate Abstract word limit) and these objectives should be the organization for the rest of the paper in the Results and in the Discussion. </a:t>
            </a:r>
          </a:p>
        </p:txBody>
      </p:sp>
    </p:spTree>
    <p:extLst>
      <p:ext uri="{BB962C8B-B14F-4D97-AF65-F5344CB8AC3E}">
        <p14:creationId xmlns:p14="http://schemas.microsoft.com/office/powerpoint/2010/main" val="370655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600-C01A-CAA7-C094-275BE883403A}"/>
              </a:ext>
            </a:extLst>
          </p:cNvPr>
          <p:cNvSpPr>
            <a:spLocks noGrp="1"/>
          </p:cNvSpPr>
          <p:nvPr>
            <p:ph type="title"/>
          </p:nvPr>
        </p:nvSpPr>
        <p:spPr/>
        <p:txBody>
          <a:bodyPr/>
          <a:lstStyle/>
          <a:p>
            <a:r>
              <a:rPr lang="en-US" dirty="0"/>
              <a:t>How to write a manuscript</a:t>
            </a:r>
          </a:p>
        </p:txBody>
      </p:sp>
      <p:sp>
        <p:nvSpPr>
          <p:cNvPr id="3" name="Content Placeholder 2">
            <a:extLst>
              <a:ext uri="{FF2B5EF4-FFF2-40B4-BE49-F238E27FC236}">
                <a16:creationId xmlns:a16="http://schemas.microsoft.com/office/drawing/2014/main" id="{2C0221C1-7C4A-89A8-3BE6-8343C13D2373}"/>
              </a:ext>
            </a:extLst>
          </p:cNvPr>
          <p:cNvSpPr>
            <a:spLocks noGrp="1"/>
          </p:cNvSpPr>
          <p:nvPr>
            <p:ph idx="1"/>
          </p:nvPr>
        </p:nvSpPr>
        <p:spPr>
          <a:xfrm>
            <a:off x="429768" y="1537588"/>
            <a:ext cx="11332464" cy="4525963"/>
          </a:xfrm>
        </p:spPr>
        <p:txBody>
          <a:bodyPr>
            <a:normAutofit fontScale="77500" lnSpcReduction="20000"/>
          </a:bodyPr>
          <a:lstStyle/>
          <a:p>
            <a:r>
              <a:rPr lang="en-US" sz="3100" dirty="0"/>
              <a:t>Methods (all separate subheadings)</a:t>
            </a:r>
          </a:p>
          <a:p>
            <a:pPr lvl="1"/>
            <a:r>
              <a:rPr lang="en-US" sz="2700" dirty="0"/>
              <a:t>Data Source </a:t>
            </a:r>
          </a:p>
          <a:p>
            <a:pPr lvl="2"/>
            <a:r>
              <a:rPr lang="en-US" sz="2300" dirty="0"/>
              <a:t>Describe where the data came from</a:t>
            </a:r>
          </a:p>
          <a:p>
            <a:pPr lvl="2"/>
            <a:r>
              <a:rPr lang="en-US" sz="2300" dirty="0"/>
              <a:t>Describe quality of data a little – how validated?</a:t>
            </a:r>
          </a:p>
          <a:p>
            <a:pPr lvl="2"/>
            <a:r>
              <a:rPr lang="en-US" sz="2300" dirty="0"/>
              <a:t>Typically a good spot for IRB statement</a:t>
            </a:r>
          </a:p>
          <a:p>
            <a:pPr lvl="1"/>
            <a:r>
              <a:rPr lang="en-US" sz="2700" dirty="0"/>
              <a:t>Study Population</a:t>
            </a:r>
          </a:p>
          <a:p>
            <a:pPr lvl="2"/>
            <a:r>
              <a:rPr lang="en-US" sz="2300" dirty="0"/>
              <a:t>Describe how you selected your patients (inclusion/exclusion). Give “N”s for those excluded at each step.</a:t>
            </a:r>
          </a:p>
          <a:p>
            <a:pPr lvl="1"/>
            <a:r>
              <a:rPr lang="en-US" sz="2700" dirty="0"/>
              <a:t>Independent Variables </a:t>
            </a:r>
          </a:p>
          <a:p>
            <a:pPr lvl="1"/>
            <a:r>
              <a:rPr lang="en-US" sz="2700" dirty="0"/>
              <a:t>Outcomes</a:t>
            </a:r>
          </a:p>
          <a:p>
            <a:pPr lvl="1"/>
            <a:r>
              <a:rPr lang="en-US" sz="2700" dirty="0"/>
              <a:t>Statistical analysis</a:t>
            </a:r>
          </a:p>
          <a:p>
            <a:pPr lvl="2"/>
            <a:r>
              <a:rPr lang="en-US" sz="2300" dirty="0"/>
              <a:t>Univariate analysis</a:t>
            </a:r>
          </a:p>
          <a:p>
            <a:pPr lvl="2"/>
            <a:r>
              <a:rPr lang="en-US" sz="2300" dirty="0"/>
              <a:t>Multivariable analysis and variables included in models, Model specifications</a:t>
            </a:r>
          </a:p>
          <a:p>
            <a:pPr lvl="2"/>
            <a:r>
              <a:rPr lang="en-US" sz="2300" dirty="0"/>
              <a:t>Include how you handled missing data, confounding, </a:t>
            </a:r>
            <a:r>
              <a:rPr lang="en-US" sz="2300" dirty="0" err="1"/>
              <a:t>etc</a:t>
            </a:r>
            <a:endParaRPr lang="en-US" sz="2300" dirty="0"/>
          </a:p>
          <a:p>
            <a:pPr lvl="2"/>
            <a:r>
              <a:rPr lang="en-US" sz="2300" dirty="0"/>
              <a:t>Sensitivity Analyses</a:t>
            </a:r>
          </a:p>
        </p:txBody>
      </p:sp>
      <p:sp>
        <p:nvSpPr>
          <p:cNvPr id="4" name="TextBox 3">
            <a:extLst>
              <a:ext uri="{FF2B5EF4-FFF2-40B4-BE49-F238E27FC236}">
                <a16:creationId xmlns:a16="http://schemas.microsoft.com/office/drawing/2014/main" id="{43801A71-0CC7-4E60-5FEC-9E71DEF0366B}"/>
              </a:ext>
            </a:extLst>
          </p:cNvPr>
          <p:cNvSpPr txBox="1"/>
          <p:nvPr/>
        </p:nvSpPr>
        <p:spPr>
          <a:xfrm>
            <a:off x="9820656" y="5320412"/>
            <a:ext cx="1941576" cy="923330"/>
          </a:xfrm>
          <a:prstGeom prst="rect">
            <a:avLst/>
          </a:prstGeom>
          <a:noFill/>
          <a:ln>
            <a:solidFill>
              <a:schemeClr val="tx1"/>
            </a:solidFill>
          </a:ln>
        </p:spPr>
        <p:txBody>
          <a:bodyPr wrap="square" rtlCol="0">
            <a:spAutoFit/>
          </a:bodyPr>
          <a:lstStyle/>
          <a:p>
            <a:pPr algn="ctr"/>
            <a:r>
              <a:rPr lang="en-US" dirty="0"/>
              <a:t>Disclaimer: I know nothing about basic science!</a:t>
            </a:r>
          </a:p>
        </p:txBody>
      </p:sp>
    </p:spTree>
    <p:extLst>
      <p:ext uri="{BB962C8B-B14F-4D97-AF65-F5344CB8AC3E}">
        <p14:creationId xmlns:p14="http://schemas.microsoft.com/office/powerpoint/2010/main" val="47856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600-C01A-CAA7-C094-275BE883403A}"/>
              </a:ext>
            </a:extLst>
          </p:cNvPr>
          <p:cNvSpPr>
            <a:spLocks noGrp="1"/>
          </p:cNvSpPr>
          <p:nvPr>
            <p:ph type="title"/>
          </p:nvPr>
        </p:nvSpPr>
        <p:spPr/>
        <p:txBody>
          <a:bodyPr/>
          <a:lstStyle/>
          <a:p>
            <a:r>
              <a:rPr lang="en-US" dirty="0"/>
              <a:t>How to write a manuscript</a:t>
            </a:r>
          </a:p>
        </p:txBody>
      </p:sp>
      <p:sp>
        <p:nvSpPr>
          <p:cNvPr id="3" name="Content Placeholder 2">
            <a:extLst>
              <a:ext uri="{FF2B5EF4-FFF2-40B4-BE49-F238E27FC236}">
                <a16:creationId xmlns:a16="http://schemas.microsoft.com/office/drawing/2014/main" id="{2C0221C1-7C4A-89A8-3BE6-8343C13D2373}"/>
              </a:ext>
            </a:extLst>
          </p:cNvPr>
          <p:cNvSpPr>
            <a:spLocks noGrp="1"/>
          </p:cNvSpPr>
          <p:nvPr>
            <p:ph idx="1"/>
          </p:nvPr>
        </p:nvSpPr>
        <p:spPr>
          <a:xfrm>
            <a:off x="429768" y="1537588"/>
            <a:ext cx="11332464" cy="4525963"/>
          </a:xfrm>
        </p:spPr>
        <p:txBody>
          <a:bodyPr>
            <a:normAutofit/>
          </a:bodyPr>
          <a:lstStyle/>
          <a:p>
            <a:r>
              <a:rPr lang="en-US" sz="3100" dirty="0"/>
              <a:t>Results</a:t>
            </a:r>
          </a:p>
          <a:p>
            <a:pPr lvl="1"/>
            <a:r>
              <a:rPr lang="en-US" sz="2700" dirty="0"/>
              <a:t>Overview/</a:t>
            </a:r>
            <a:r>
              <a:rPr lang="en-US" sz="3100" dirty="0"/>
              <a:t>describe the key features of the patient population.</a:t>
            </a:r>
          </a:p>
          <a:p>
            <a:pPr lvl="2"/>
            <a:r>
              <a:rPr lang="en-US" sz="2700" dirty="0"/>
              <a:t>Overview of a typical Table 1 (key patient demographics). Don’t just convert Table 1 into text.  Less is more.</a:t>
            </a:r>
          </a:p>
          <a:p>
            <a:pPr lvl="1"/>
            <a:r>
              <a:rPr lang="en-US" sz="2700" dirty="0"/>
              <a:t>Objective 1 results</a:t>
            </a:r>
          </a:p>
          <a:p>
            <a:pPr lvl="1"/>
            <a:r>
              <a:rPr lang="en-US" sz="2700" dirty="0"/>
              <a:t>Objective 2 results</a:t>
            </a:r>
          </a:p>
          <a:p>
            <a:pPr lvl="1"/>
            <a:r>
              <a:rPr lang="en-US" sz="2700" dirty="0"/>
              <a:t>Objective 3 results</a:t>
            </a:r>
          </a:p>
        </p:txBody>
      </p:sp>
    </p:spTree>
    <p:extLst>
      <p:ext uri="{BB962C8B-B14F-4D97-AF65-F5344CB8AC3E}">
        <p14:creationId xmlns:p14="http://schemas.microsoft.com/office/powerpoint/2010/main" val="1094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3600-C01A-CAA7-C094-275BE883403A}"/>
              </a:ext>
            </a:extLst>
          </p:cNvPr>
          <p:cNvSpPr>
            <a:spLocks noGrp="1"/>
          </p:cNvSpPr>
          <p:nvPr>
            <p:ph type="title"/>
          </p:nvPr>
        </p:nvSpPr>
        <p:spPr/>
        <p:txBody>
          <a:bodyPr/>
          <a:lstStyle/>
          <a:p>
            <a:r>
              <a:rPr lang="en-US" dirty="0"/>
              <a:t>How to write a manuscript</a:t>
            </a:r>
          </a:p>
        </p:txBody>
      </p:sp>
      <p:sp>
        <p:nvSpPr>
          <p:cNvPr id="3" name="Content Placeholder 2">
            <a:extLst>
              <a:ext uri="{FF2B5EF4-FFF2-40B4-BE49-F238E27FC236}">
                <a16:creationId xmlns:a16="http://schemas.microsoft.com/office/drawing/2014/main" id="{2C0221C1-7C4A-89A8-3BE6-8343C13D2373}"/>
              </a:ext>
            </a:extLst>
          </p:cNvPr>
          <p:cNvSpPr>
            <a:spLocks noGrp="1"/>
          </p:cNvSpPr>
          <p:nvPr>
            <p:ph idx="1"/>
          </p:nvPr>
        </p:nvSpPr>
        <p:spPr>
          <a:xfrm>
            <a:off x="429768" y="1537588"/>
            <a:ext cx="11332464" cy="4525963"/>
          </a:xfrm>
        </p:spPr>
        <p:txBody>
          <a:bodyPr>
            <a:normAutofit lnSpcReduction="10000"/>
          </a:bodyPr>
          <a:lstStyle/>
          <a:p>
            <a:r>
              <a:rPr lang="en-US" sz="3100" dirty="0"/>
              <a:t>Discussion</a:t>
            </a:r>
          </a:p>
          <a:p>
            <a:pPr lvl="1"/>
            <a:r>
              <a:rPr lang="en-US" sz="2300" dirty="0"/>
              <a:t>First paragraph: </a:t>
            </a:r>
          </a:p>
          <a:p>
            <a:pPr lvl="2"/>
            <a:r>
              <a:rPr lang="en-US" sz="1900" dirty="0"/>
              <a:t>1-2 sentences: Restate the problem briefly and why it is important</a:t>
            </a:r>
          </a:p>
          <a:p>
            <a:pPr lvl="2"/>
            <a:r>
              <a:rPr lang="en-US" sz="1900" dirty="0"/>
              <a:t>1-2 sentence overview of the findings of your study</a:t>
            </a:r>
          </a:p>
          <a:p>
            <a:pPr lvl="2"/>
            <a:r>
              <a:rPr lang="en-US" sz="1900" dirty="0"/>
              <a:t>Sometimes a policy implication sentence without editorializing too much</a:t>
            </a:r>
          </a:p>
          <a:p>
            <a:pPr lvl="1"/>
            <a:r>
              <a:rPr lang="en-US" sz="2300" dirty="0"/>
              <a:t>Second-third or fourth paragraph: Objective 1-3 (each objective is one paragraph)</a:t>
            </a:r>
          </a:p>
          <a:p>
            <a:pPr lvl="2"/>
            <a:r>
              <a:rPr lang="en-US" sz="1900" dirty="0"/>
              <a:t>Describe what others have found – briefly (key studies) (“The landmark XXX trial found…”) </a:t>
            </a:r>
          </a:p>
          <a:p>
            <a:pPr lvl="2"/>
            <a:r>
              <a:rPr lang="en-US" sz="1900" dirty="0"/>
              <a:t>Describe what you have found and why it adds to what was known previously</a:t>
            </a:r>
          </a:p>
          <a:p>
            <a:pPr lvl="2"/>
            <a:r>
              <a:rPr lang="en-US" sz="1900" dirty="0"/>
              <a:t>Tie together 1 and 2</a:t>
            </a:r>
          </a:p>
          <a:p>
            <a:pPr lvl="1"/>
            <a:r>
              <a:rPr lang="en-US" sz="2300" dirty="0"/>
              <a:t>Limitations paragraph</a:t>
            </a:r>
          </a:p>
          <a:p>
            <a:pPr lvl="1"/>
            <a:r>
              <a:rPr lang="en-US" sz="2300" dirty="0"/>
              <a:t>+/- Implications paragraph</a:t>
            </a:r>
          </a:p>
          <a:p>
            <a:pPr lvl="1"/>
            <a:r>
              <a:rPr lang="en-US" sz="2300" dirty="0"/>
              <a:t>Conclusion</a:t>
            </a:r>
          </a:p>
        </p:txBody>
      </p:sp>
    </p:spTree>
    <p:extLst>
      <p:ext uri="{BB962C8B-B14F-4D97-AF65-F5344CB8AC3E}">
        <p14:creationId xmlns:p14="http://schemas.microsoft.com/office/powerpoint/2010/main" val="251778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D9A4-344F-5187-7839-7DDD41C19B74}"/>
              </a:ext>
            </a:extLst>
          </p:cNvPr>
          <p:cNvSpPr>
            <a:spLocks noGrp="1"/>
          </p:cNvSpPr>
          <p:nvPr>
            <p:ph type="title"/>
          </p:nvPr>
        </p:nvSpPr>
        <p:spPr/>
        <p:txBody>
          <a:bodyPr/>
          <a:lstStyle/>
          <a:p>
            <a:r>
              <a:rPr lang="en-US" dirty="0"/>
              <a:t>Peer Review</a:t>
            </a:r>
          </a:p>
        </p:txBody>
      </p:sp>
      <p:pic>
        <p:nvPicPr>
          <p:cNvPr id="5122" name="Picture 2" descr="In the shoes of a peer-reviewer – JEPS Bulletin">
            <a:extLst>
              <a:ext uri="{FF2B5EF4-FFF2-40B4-BE49-F238E27FC236}">
                <a16:creationId xmlns:a16="http://schemas.microsoft.com/office/drawing/2014/main" id="{83BB75EA-78D8-E5F4-4CE2-B882B8AF8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199" y="1514094"/>
            <a:ext cx="5959602" cy="481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1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B603-6B5C-2881-56EA-8E25987FD8D7}"/>
              </a:ext>
            </a:extLst>
          </p:cNvPr>
          <p:cNvSpPr>
            <a:spLocks noGrp="1"/>
          </p:cNvSpPr>
          <p:nvPr>
            <p:ph type="title"/>
          </p:nvPr>
        </p:nvSpPr>
        <p:spPr/>
        <p:txBody>
          <a:bodyPr/>
          <a:lstStyle/>
          <a:p>
            <a:r>
              <a:rPr lang="en-US" dirty="0"/>
              <a:t>Peer Review</a:t>
            </a:r>
          </a:p>
        </p:txBody>
      </p:sp>
      <p:sp>
        <p:nvSpPr>
          <p:cNvPr id="3" name="Content Placeholder 2">
            <a:extLst>
              <a:ext uri="{FF2B5EF4-FFF2-40B4-BE49-F238E27FC236}">
                <a16:creationId xmlns:a16="http://schemas.microsoft.com/office/drawing/2014/main" id="{E66931BB-D3A2-C642-97C6-2545D82E60F2}"/>
              </a:ext>
            </a:extLst>
          </p:cNvPr>
          <p:cNvSpPr>
            <a:spLocks noGrp="1"/>
          </p:cNvSpPr>
          <p:nvPr>
            <p:ph idx="1"/>
          </p:nvPr>
        </p:nvSpPr>
        <p:spPr>
          <a:xfrm>
            <a:off x="609600" y="1600203"/>
            <a:ext cx="6696456" cy="4525963"/>
          </a:xfrm>
        </p:spPr>
        <p:txBody>
          <a:bodyPr>
            <a:normAutofit fontScale="92500"/>
          </a:bodyPr>
          <a:lstStyle/>
          <a:p>
            <a:r>
              <a:rPr lang="en-US" dirty="0"/>
              <a:t>Editors/Reviewers want to see red</a:t>
            </a:r>
          </a:p>
          <a:p>
            <a:r>
              <a:rPr lang="en-US" dirty="0"/>
              <a:t>Write an itemized response letter by reviewer and comment, each of which has a response </a:t>
            </a:r>
          </a:p>
          <a:p>
            <a:r>
              <a:rPr lang="en-US" dirty="0"/>
              <a:t>Be thankful without being annoying</a:t>
            </a:r>
          </a:p>
          <a:p>
            <a:pPr lvl="1"/>
            <a:r>
              <a:rPr lang="en-US" dirty="0"/>
              <a:t>“We apologize for the oversight.”</a:t>
            </a:r>
          </a:p>
          <a:p>
            <a:pPr lvl="1"/>
            <a:r>
              <a:rPr lang="en-US" dirty="0"/>
              <a:t>“We thank you for this comment and the opportunity to improve our manuscript.”</a:t>
            </a:r>
          </a:p>
          <a:p>
            <a:r>
              <a:rPr lang="en-US" dirty="0"/>
              <a:t>On letterhead, sign “warm regards”</a:t>
            </a:r>
          </a:p>
        </p:txBody>
      </p:sp>
      <p:pic>
        <p:nvPicPr>
          <p:cNvPr id="4" name="Picture 3">
            <a:extLst>
              <a:ext uri="{FF2B5EF4-FFF2-40B4-BE49-F238E27FC236}">
                <a16:creationId xmlns:a16="http://schemas.microsoft.com/office/drawing/2014/main" id="{3A8301B2-D980-6B40-6EDE-B3EF846E1EED}"/>
              </a:ext>
            </a:extLst>
          </p:cNvPr>
          <p:cNvPicPr>
            <a:picLocks noChangeAspect="1"/>
          </p:cNvPicPr>
          <p:nvPr/>
        </p:nvPicPr>
        <p:blipFill rotWithShape="1">
          <a:blip r:embed="rId2"/>
          <a:srcRect l="25874" r="26575"/>
          <a:stretch/>
        </p:blipFill>
        <p:spPr>
          <a:xfrm>
            <a:off x="7452360" y="1447803"/>
            <a:ext cx="4444591" cy="5257797"/>
          </a:xfrm>
          <a:prstGeom prst="rect">
            <a:avLst/>
          </a:prstGeom>
        </p:spPr>
      </p:pic>
    </p:spTree>
    <p:extLst>
      <p:ext uri="{BB962C8B-B14F-4D97-AF65-F5344CB8AC3E}">
        <p14:creationId xmlns:p14="http://schemas.microsoft.com/office/powerpoint/2010/main" val="237803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D56F3-0D88-88F0-4150-17C6A07AF386}"/>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59811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733-186E-EE50-7A44-C3ED9144D9B2}"/>
              </a:ext>
            </a:extLst>
          </p:cNvPr>
          <p:cNvSpPr>
            <a:spLocks noGrp="1"/>
          </p:cNvSpPr>
          <p:nvPr>
            <p:ph type="title"/>
          </p:nvPr>
        </p:nvSpPr>
        <p:spPr/>
        <p:txBody>
          <a:bodyPr/>
          <a:lstStyle/>
          <a:p>
            <a:r>
              <a:rPr lang="en-US" dirty="0"/>
              <a:t>The Process is Long!</a:t>
            </a:r>
          </a:p>
        </p:txBody>
      </p:sp>
      <p:sp>
        <p:nvSpPr>
          <p:cNvPr id="3" name="Content Placeholder 2">
            <a:extLst>
              <a:ext uri="{FF2B5EF4-FFF2-40B4-BE49-F238E27FC236}">
                <a16:creationId xmlns:a16="http://schemas.microsoft.com/office/drawing/2014/main" id="{EDE6F1F1-6D6F-EDD3-0EFC-BC8BFA0C9DE6}"/>
              </a:ext>
            </a:extLst>
          </p:cNvPr>
          <p:cNvSpPr>
            <a:spLocks noGrp="1"/>
          </p:cNvSpPr>
          <p:nvPr>
            <p:ph idx="1"/>
          </p:nvPr>
        </p:nvSpPr>
        <p:spPr>
          <a:xfrm>
            <a:off x="609600" y="1600203"/>
            <a:ext cx="5352288" cy="4525963"/>
          </a:xfrm>
        </p:spPr>
        <p:txBody>
          <a:bodyPr/>
          <a:lstStyle/>
          <a:p>
            <a:r>
              <a:rPr lang="en-US" dirty="0"/>
              <a:t>Project conceptualization</a:t>
            </a:r>
          </a:p>
          <a:p>
            <a:r>
              <a:rPr lang="en-US" dirty="0"/>
              <a:t>Acquire data</a:t>
            </a:r>
          </a:p>
          <a:p>
            <a:r>
              <a:rPr lang="en-US" dirty="0"/>
              <a:t>Data analysis</a:t>
            </a:r>
          </a:p>
          <a:p>
            <a:r>
              <a:rPr lang="en-US" dirty="0"/>
              <a:t>Write abstract/manuscript</a:t>
            </a:r>
          </a:p>
          <a:p>
            <a:r>
              <a:rPr lang="en-US" dirty="0"/>
              <a:t>PI editing</a:t>
            </a:r>
          </a:p>
          <a:p>
            <a:r>
              <a:rPr lang="en-US" dirty="0"/>
              <a:t>Co-author feedback</a:t>
            </a:r>
          </a:p>
          <a:p>
            <a:r>
              <a:rPr lang="en-US" dirty="0"/>
              <a:t>Peer review</a:t>
            </a:r>
          </a:p>
        </p:txBody>
      </p:sp>
      <p:pic>
        <p:nvPicPr>
          <p:cNvPr id="1026" name="Picture 2" descr="The “Peer Review Crisis” and How to Solve It - by moin syed">
            <a:extLst>
              <a:ext uri="{FF2B5EF4-FFF2-40B4-BE49-F238E27FC236}">
                <a16:creationId xmlns:a16="http://schemas.microsoft.com/office/drawing/2014/main" id="{1783CFCB-F60C-2FD3-D345-FC2C9D2E9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14" y="1481934"/>
            <a:ext cx="52197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21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4864-514E-73B8-6BF8-6A5D3ACEB2F3}"/>
              </a:ext>
            </a:extLst>
          </p:cNvPr>
          <p:cNvSpPr>
            <a:spLocks noGrp="1"/>
          </p:cNvSpPr>
          <p:nvPr>
            <p:ph type="title"/>
          </p:nvPr>
        </p:nvSpPr>
        <p:spPr/>
        <p:txBody>
          <a:bodyPr/>
          <a:lstStyle/>
          <a:p>
            <a:r>
              <a:rPr lang="en-US" dirty="0"/>
              <a:t>Quick Tips</a:t>
            </a:r>
          </a:p>
        </p:txBody>
      </p:sp>
      <p:sp>
        <p:nvSpPr>
          <p:cNvPr id="3" name="Content Placeholder 2">
            <a:extLst>
              <a:ext uri="{FF2B5EF4-FFF2-40B4-BE49-F238E27FC236}">
                <a16:creationId xmlns:a16="http://schemas.microsoft.com/office/drawing/2014/main" id="{5FFE1801-48C1-3A77-D8C6-F34E96D8ABDA}"/>
              </a:ext>
            </a:extLst>
          </p:cNvPr>
          <p:cNvSpPr>
            <a:spLocks noGrp="1"/>
          </p:cNvSpPr>
          <p:nvPr>
            <p:ph idx="1"/>
          </p:nvPr>
        </p:nvSpPr>
        <p:spPr/>
        <p:txBody>
          <a:bodyPr/>
          <a:lstStyle/>
          <a:p>
            <a:r>
              <a:rPr lang="en-US" dirty="0"/>
              <a:t>Write your methods/results section of your manuscript while you’re finalizing your analysis/preparing abstract for meeting</a:t>
            </a:r>
          </a:p>
          <a:p>
            <a:r>
              <a:rPr lang="en-US" dirty="0"/>
              <a:t>Use a reference manager: EndNote, Mendeley</a:t>
            </a:r>
          </a:p>
          <a:p>
            <a:r>
              <a:rPr lang="en-US" dirty="0"/>
              <a:t>Pick a target journal/meeting and (briefly) read their submission guidelines first</a:t>
            </a:r>
          </a:p>
          <a:p>
            <a:r>
              <a:rPr lang="en-US" dirty="0"/>
              <a:t>Check with your PI if they have a manuscript template/style they like to use first</a:t>
            </a:r>
          </a:p>
        </p:txBody>
      </p:sp>
    </p:spTree>
    <p:extLst>
      <p:ext uri="{BB962C8B-B14F-4D97-AF65-F5344CB8AC3E}">
        <p14:creationId xmlns:p14="http://schemas.microsoft.com/office/powerpoint/2010/main" val="157049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D0AC-EA18-BBF9-D9D4-DCC3DC6A7FFE}"/>
              </a:ext>
            </a:extLst>
          </p:cNvPr>
          <p:cNvSpPr>
            <a:spLocks noGrp="1"/>
          </p:cNvSpPr>
          <p:nvPr>
            <p:ph type="ctrTitle"/>
          </p:nvPr>
        </p:nvSpPr>
        <p:spPr>
          <a:xfrm>
            <a:off x="914400" y="667388"/>
            <a:ext cx="10363200" cy="1470025"/>
          </a:xfrm>
        </p:spPr>
        <p:txBody>
          <a:bodyPr>
            <a:normAutofit fontScale="90000"/>
          </a:bodyPr>
          <a:lstStyle/>
          <a:p>
            <a:r>
              <a:rPr lang="en-US" dirty="0"/>
              <a:t>How to write an abstract</a:t>
            </a:r>
            <a:br>
              <a:rPr lang="en-US" dirty="0"/>
            </a:br>
            <a:br>
              <a:rPr lang="en-US" dirty="0"/>
            </a:br>
            <a:r>
              <a:rPr lang="en-US" dirty="0"/>
              <a:t>EB Day coming up, you can win money….</a:t>
            </a:r>
          </a:p>
        </p:txBody>
      </p:sp>
      <p:pic>
        <p:nvPicPr>
          <p:cNvPr id="2050" name="Picture 2" descr="20 Make It Rain Memes That'll Make You Look Cool - SayingImages.com | Money  meme, Make it rain, Nurse memes humor">
            <a:extLst>
              <a:ext uri="{FF2B5EF4-FFF2-40B4-BE49-F238E27FC236}">
                <a16:creationId xmlns:a16="http://schemas.microsoft.com/office/drawing/2014/main" id="{4D0980F5-1773-FD37-F505-BEF97A3AF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734437"/>
            <a:ext cx="6667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6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23B7-4533-85E5-2582-A7B5F56A461B}"/>
              </a:ext>
            </a:extLst>
          </p:cNvPr>
          <p:cNvSpPr>
            <a:spLocks noGrp="1"/>
          </p:cNvSpPr>
          <p:nvPr>
            <p:ph type="title"/>
          </p:nvPr>
        </p:nvSpPr>
        <p:spPr/>
        <p:txBody>
          <a:bodyPr/>
          <a:lstStyle/>
          <a:p>
            <a:r>
              <a:rPr lang="en-US" dirty="0"/>
              <a:t>How to write an abstract</a:t>
            </a:r>
          </a:p>
        </p:txBody>
      </p:sp>
      <p:sp>
        <p:nvSpPr>
          <p:cNvPr id="3" name="Content Placeholder 2">
            <a:extLst>
              <a:ext uri="{FF2B5EF4-FFF2-40B4-BE49-F238E27FC236}">
                <a16:creationId xmlns:a16="http://schemas.microsoft.com/office/drawing/2014/main" id="{E585A5AE-3376-BF75-F0AE-A3F7C76138E4}"/>
              </a:ext>
            </a:extLst>
          </p:cNvPr>
          <p:cNvSpPr>
            <a:spLocks noGrp="1"/>
          </p:cNvSpPr>
          <p:nvPr>
            <p:ph idx="1"/>
          </p:nvPr>
        </p:nvSpPr>
        <p:spPr/>
        <p:txBody>
          <a:bodyPr>
            <a:normAutofit/>
          </a:bodyPr>
          <a:lstStyle/>
          <a:p>
            <a:r>
              <a:rPr lang="en-US" dirty="0"/>
              <a:t>Step 1: Prior to writing, review abstract instructions carefully </a:t>
            </a:r>
          </a:p>
          <a:p>
            <a:pPr lvl="1"/>
            <a:r>
              <a:rPr lang="en-US" dirty="0"/>
              <a:t>Word / character count (+/- spaces)</a:t>
            </a:r>
          </a:p>
          <a:p>
            <a:pPr lvl="1"/>
            <a:r>
              <a:rPr lang="en-US" dirty="0"/>
              <a:t>Sections (e.g., introduction, methods)</a:t>
            </a:r>
          </a:p>
          <a:p>
            <a:pPr lvl="1"/>
            <a:r>
              <a:rPr lang="en-US" dirty="0"/>
              <a:t>Is a table or figure allowed? How does this effect the word count?</a:t>
            </a:r>
          </a:p>
          <a:p>
            <a:pPr lvl="1"/>
            <a:r>
              <a:rPr lang="en-US" dirty="0"/>
              <a:t>If you are submitting to a meeting, are you required to submit the article to a specific journal if accepted?</a:t>
            </a:r>
          </a:p>
          <a:p>
            <a:pPr lvl="1"/>
            <a:r>
              <a:rPr lang="en-US" dirty="0"/>
              <a:t>Do not use non-standard abbreviations</a:t>
            </a:r>
          </a:p>
          <a:p>
            <a:pPr lvl="1"/>
            <a:r>
              <a:rPr lang="en-US" dirty="0"/>
              <a:t>Write abstract with plenty of time to share with co-authors</a:t>
            </a:r>
          </a:p>
          <a:p>
            <a:endParaRPr lang="en-US" dirty="0"/>
          </a:p>
        </p:txBody>
      </p:sp>
    </p:spTree>
    <p:extLst>
      <p:ext uri="{BB962C8B-B14F-4D97-AF65-F5344CB8AC3E}">
        <p14:creationId xmlns:p14="http://schemas.microsoft.com/office/powerpoint/2010/main" val="65527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23B7-4533-85E5-2582-A7B5F56A461B}"/>
              </a:ext>
            </a:extLst>
          </p:cNvPr>
          <p:cNvSpPr>
            <a:spLocks noGrp="1"/>
          </p:cNvSpPr>
          <p:nvPr>
            <p:ph type="title"/>
          </p:nvPr>
        </p:nvSpPr>
        <p:spPr/>
        <p:txBody>
          <a:bodyPr/>
          <a:lstStyle/>
          <a:p>
            <a:r>
              <a:rPr lang="en-US" dirty="0"/>
              <a:t>How to write an abstract</a:t>
            </a:r>
          </a:p>
        </p:txBody>
      </p:sp>
      <p:sp>
        <p:nvSpPr>
          <p:cNvPr id="3" name="Content Placeholder 2">
            <a:extLst>
              <a:ext uri="{FF2B5EF4-FFF2-40B4-BE49-F238E27FC236}">
                <a16:creationId xmlns:a16="http://schemas.microsoft.com/office/drawing/2014/main" id="{E585A5AE-3376-BF75-F0AE-A3F7C76138E4}"/>
              </a:ext>
            </a:extLst>
          </p:cNvPr>
          <p:cNvSpPr>
            <a:spLocks noGrp="1"/>
          </p:cNvSpPr>
          <p:nvPr>
            <p:ph idx="1"/>
          </p:nvPr>
        </p:nvSpPr>
        <p:spPr/>
        <p:txBody>
          <a:bodyPr>
            <a:normAutofit/>
          </a:bodyPr>
          <a:lstStyle/>
          <a:p>
            <a:r>
              <a:rPr lang="en-US" dirty="0"/>
              <a:t>Step 2: Title/Introduction</a:t>
            </a:r>
          </a:p>
          <a:p>
            <a:pPr lvl="1"/>
            <a:r>
              <a:rPr lang="en-US" dirty="0"/>
              <a:t>Title</a:t>
            </a:r>
          </a:p>
          <a:p>
            <a:pPr lvl="2"/>
            <a:r>
              <a:rPr lang="en-US" dirty="0"/>
              <a:t>For a meeting, choose a provocative title to spark the reviewers interest</a:t>
            </a:r>
          </a:p>
          <a:p>
            <a:pPr lvl="2"/>
            <a:r>
              <a:rPr lang="en-US" dirty="0"/>
              <a:t>Introduce the topic, but do not declare main findings or conclusion</a:t>
            </a:r>
          </a:p>
          <a:p>
            <a:pPr lvl="1"/>
            <a:r>
              <a:rPr lang="en-US" dirty="0"/>
              <a:t>Introduction</a:t>
            </a:r>
          </a:p>
          <a:p>
            <a:pPr lvl="2"/>
            <a:r>
              <a:rPr lang="en-US" dirty="0"/>
              <a:t>Introduce topic with a general big picture statement (1 sentence)</a:t>
            </a:r>
          </a:p>
          <a:p>
            <a:pPr lvl="2"/>
            <a:r>
              <a:rPr lang="en-US" dirty="0"/>
              <a:t>State the problem. Why is this study important and needed? (1-2 sentences)</a:t>
            </a:r>
          </a:p>
          <a:p>
            <a:pPr lvl="2"/>
            <a:r>
              <a:rPr lang="en-US" dirty="0"/>
              <a:t>List objectives: “Our objectives were 1) to…”. No more than 3 objectives at most (1 sentence)</a:t>
            </a:r>
          </a:p>
          <a:p>
            <a:endParaRPr lang="en-US" dirty="0"/>
          </a:p>
        </p:txBody>
      </p:sp>
    </p:spTree>
    <p:extLst>
      <p:ext uri="{BB962C8B-B14F-4D97-AF65-F5344CB8AC3E}">
        <p14:creationId xmlns:p14="http://schemas.microsoft.com/office/powerpoint/2010/main" val="379613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23B7-4533-85E5-2582-A7B5F56A461B}"/>
              </a:ext>
            </a:extLst>
          </p:cNvPr>
          <p:cNvSpPr>
            <a:spLocks noGrp="1"/>
          </p:cNvSpPr>
          <p:nvPr>
            <p:ph type="title"/>
          </p:nvPr>
        </p:nvSpPr>
        <p:spPr/>
        <p:txBody>
          <a:bodyPr/>
          <a:lstStyle/>
          <a:p>
            <a:r>
              <a:rPr lang="en-US" dirty="0"/>
              <a:t>How to write an abstract</a:t>
            </a:r>
          </a:p>
        </p:txBody>
      </p:sp>
      <p:sp>
        <p:nvSpPr>
          <p:cNvPr id="3" name="Content Placeholder 2">
            <a:extLst>
              <a:ext uri="{FF2B5EF4-FFF2-40B4-BE49-F238E27FC236}">
                <a16:creationId xmlns:a16="http://schemas.microsoft.com/office/drawing/2014/main" id="{E585A5AE-3376-BF75-F0AE-A3F7C76138E4}"/>
              </a:ext>
            </a:extLst>
          </p:cNvPr>
          <p:cNvSpPr>
            <a:spLocks noGrp="1"/>
          </p:cNvSpPr>
          <p:nvPr>
            <p:ph idx="1"/>
          </p:nvPr>
        </p:nvSpPr>
        <p:spPr/>
        <p:txBody>
          <a:bodyPr>
            <a:normAutofit/>
          </a:bodyPr>
          <a:lstStyle/>
          <a:p>
            <a:r>
              <a:rPr lang="en-US" dirty="0"/>
              <a:t>Step 3: Methods</a:t>
            </a:r>
          </a:p>
          <a:p>
            <a:pPr lvl="1"/>
            <a:r>
              <a:rPr lang="en-US" dirty="0"/>
              <a:t>State data source(s) used and time period assessed</a:t>
            </a:r>
          </a:p>
          <a:p>
            <a:pPr lvl="1"/>
            <a:r>
              <a:rPr lang="en-US" dirty="0"/>
              <a:t>Discuss relevant exposure variables </a:t>
            </a:r>
          </a:p>
          <a:p>
            <a:pPr lvl="1"/>
            <a:r>
              <a:rPr lang="en-US" dirty="0"/>
              <a:t>Discuss comparison(s) made to answer the objectives outlined in the introduction and the specific method(s) used if relevant. Do not include simple methods (e.g., univariate statistics </a:t>
            </a:r>
            <a:r>
              <a:rPr lang="en-US" dirty="0" err="1"/>
              <a:t>etc</a:t>
            </a:r>
            <a:r>
              <a:rPr lang="en-US" dirty="0"/>
              <a:t>)</a:t>
            </a:r>
          </a:p>
          <a:p>
            <a:endParaRPr lang="en-US" dirty="0"/>
          </a:p>
        </p:txBody>
      </p:sp>
    </p:spTree>
    <p:extLst>
      <p:ext uri="{BB962C8B-B14F-4D97-AF65-F5344CB8AC3E}">
        <p14:creationId xmlns:p14="http://schemas.microsoft.com/office/powerpoint/2010/main" val="93650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23B7-4533-85E5-2582-A7B5F56A461B}"/>
              </a:ext>
            </a:extLst>
          </p:cNvPr>
          <p:cNvSpPr>
            <a:spLocks noGrp="1"/>
          </p:cNvSpPr>
          <p:nvPr>
            <p:ph type="title"/>
          </p:nvPr>
        </p:nvSpPr>
        <p:spPr/>
        <p:txBody>
          <a:bodyPr/>
          <a:lstStyle/>
          <a:p>
            <a:r>
              <a:rPr lang="en-US" dirty="0"/>
              <a:t>How to write an abstract</a:t>
            </a:r>
          </a:p>
        </p:txBody>
      </p:sp>
      <p:sp>
        <p:nvSpPr>
          <p:cNvPr id="3" name="Content Placeholder 2">
            <a:extLst>
              <a:ext uri="{FF2B5EF4-FFF2-40B4-BE49-F238E27FC236}">
                <a16:creationId xmlns:a16="http://schemas.microsoft.com/office/drawing/2014/main" id="{E585A5AE-3376-BF75-F0AE-A3F7C76138E4}"/>
              </a:ext>
            </a:extLst>
          </p:cNvPr>
          <p:cNvSpPr>
            <a:spLocks noGrp="1"/>
          </p:cNvSpPr>
          <p:nvPr>
            <p:ph idx="1"/>
          </p:nvPr>
        </p:nvSpPr>
        <p:spPr/>
        <p:txBody>
          <a:bodyPr>
            <a:normAutofit/>
          </a:bodyPr>
          <a:lstStyle/>
          <a:p>
            <a:r>
              <a:rPr lang="en-US" dirty="0"/>
              <a:t>Step 4: Results</a:t>
            </a:r>
          </a:p>
          <a:p>
            <a:pPr lvl="1"/>
            <a:r>
              <a:rPr lang="en-US" dirty="0"/>
              <a:t>Summarize the unit(s) of analysis (hospitals, patients). </a:t>
            </a:r>
          </a:p>
          <a:p>
            <a:pPr lvl="1"/>
            <a:r>
              <a:rPr lang="en-US" dirty="0"/>
              <a:t>Provide general characteristics of the population and hospital setting evaluated, as relevant to your objectives </a:t>
            </a:r>
          </a:p>
          <a:p>
            <a:pPr lvl="1"/>
            <a:r>
              <a:rPr lang="en-US" dirty="0"/>
              <a:t>Summarize exposure variable(s), if appropriate (e.g., treatment A, treatment B </a:t>
            </a:r>
            <a:r>
              <a:rPr lang="en-US" dirty="0" err="1"/>
              <a:t>etc</a:t>
            </a:r>
            <a:r>
              <a:rPr lang="en-US" dirty="0"/>
              <a:t>)</a:t>
            </a:r>
          </a:p>
          <a:p>
            <a:pPr lvl="1"/>
            <a:r>
              <a:rPr lang="en-US" dirty="0"/>
              <a:t>Discuss the results of the analyses as it relates to each objective</a:t>
            </a:r>
          </a:p>
          <a:p>
            <a:pPr lvl="1"/>
            <a:r>
              <a:rPr lang="en-US" dirty="0"/>
              <a:t>DO NOT make any editorial or concluding statements in results</a:t>
            </a:r>
          </a:p>
          <a:p>
            <a:endParaRPr lang="en-US" dirty="0"/>
          </a:p>
        </p:txBody>
      </p:sp>
    </p:spTree>
    <p:extLst>
      <p:ext uri="{BB962C8B-B14F-4D97-AF65-F5344CB8AC3E}">
        <p14:creationId xmlns:p14="http://schemas.microsoft.com/office/powerpoint/2010/main" val="319509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23B7-4533-85E5-2582-A7B5F56A461B}"/>
              </a:ext>
            </a:extLst>
          </p:cNvPr>
          <p:cNvSpPr>
            <a:spLocks noGrp="1"/>
          </p:cNvSpPr>
          <p:nvPr>
            <p:ph type="title"/>
          </p:nvPr>
        </p:nvSpPr>
        <p:spPr/>
        <p:txBody>
          <a:bodyPr/>
          <a:lstStyle/>
          <a:p>
            <a:r>
              <a:rPr lang="en-US" dirty="0"/>
              <a:t>How to write an abstract</a:t>
            </a:r>
          </a:p>
        </p:txBody>
      </p:sp>
      <p:sp>
        <p:nvSpPr>
          <p:cNvPr id="3" name="Content Placeholder 2">
            <a:extLst>
              <a:ext uri="{FF2B5EF4-FFF2-40B4-BE49-F238E27FC236}">
                <a16:creationId xmlns:a16="http://schemas.microsoft.com/office/drawing/2014/main" id="{E585A5AE-3376-BF75-F0AE-A3F7C76138E4}"/>
              </a:ext>
            </a:extLst>
          </p:cNvPr>
          <p:cNvSpPr>
            <a:spLocks noGrp="1"/>
          </p:cNvSpPr>
          <p:nvPr>
            <p:ph idx="1"/>
          </p:nvPr>
        </p:nvSpPr>
        <p:spPr/>
        <p:txBody>
          <a:bodyPr>
            <a:normAutofit fontScale="92500"/>
          </a:bodyPr>
          <a:lstStyle/>
          <a:p>
            <a:r>
              <a:rPr lang="en-US" dirty="0"/>
              <a:t>Step 5: Conclusions</a:t>
            </a:r>
          </a:p>
          <a:p>
            <a:pPr lvl="1"/>
            <a:r>
              <a:rPr lang="en-US" dirty="0"/>
              <a:t>Summary statement of main findings, as it relates to stated objectives. </a:t>
            </a:r>
          </a:p>
          <a:p>
            <a:pPr lvl="1"/>
            <a:r>
              <a:rPr lang="en-US" dirty="0"/>
              <a:t>Statement on the implication(s) and meaning of this study in a broad context. </a:t>
            </a:r>
          </a:p>
          <a:p>
            <a:pPr lvl="1"/>
            <a:r>
              <a:rPr lang="en-US" dirty="0"/>
              <a:t>Statement on next step(s)</a:t>
            </a:r>
          </a:p>
          <a:p>
            <a:endParaRPr lang="en-US" dirty="0"/>
          </a:p>
          <a:p>
            <a:r>
              <a:rPr lang="en-US" dirty="0"/>
              <a:t>A good rule of thumb: </a:t>
            </a:r>
            <a:r>
              <a:rPr lang="en-US" b="1" dirty="0"/>
              <a:t>Send to PI no later than 2 weeks before deadline, send to co-authors no later than 1 week before deadline</a:t>
            </a:r>
          </a:p>
        </p:txBody>
      </p:sp>
    </p:spTree>
    <p:extLst>
      <p:ext uri="{BB962C8B-B14F-4D97-AF65-F5344CB8AC3E}">
        <p14:creationId xmlns:p14="http://schemas.microsoft.com/office/powerpoint/2010/main" val="187828411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13725</TotalTime>
  <Words>1127</Words>
  <Application>Microsoft Office PowerPoint</Application>
  <PresentationFormat>Widescreen</PresentationFormat>
  <Paragraphs>124</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1_Office Theme</vt:lpstr>
      <vt:lpstr>2_Office Theme</vt:lpstr>
      <vt:lpstr>Writing for Peer Review: How to write an abstract, manuscript, etc.</vt:lpstr>
      <vt:lpstr>The Process is Long!</vt:lpstr>
      <vt:lpstr>Quick Tips</vt:lpstr>
      <vt:lpstr>How to write an abstract  EB Day coming up, you can win money….</vt:lpstr>
      <vt:lpstr>How to write an abstract</vt:lpstr>
      <vt:lpstr>How to write an abstract</vt:lpstr>
      <vt:lpstr>How to write an abstract</vt:lpstr>
      <vt:lpstr>How to write an abstract</vt:lpstr>
      <vt:lpstr>How to write an abstract</vt:lpstr>
      <vt:lpstr>Other Tips….</vt:lpstr>
      <vt:lpstr>How to write a manuscript</vt:lpstr>
      <vt:lpstr>How to write a manuscript</vt:lpstr>
      <vt:lpstr>How to write a manuscript</vt:lpstr>
      <vt:lpstr>How to write a manuscript</vt:lpstr>
      <vt:lpstr>How to write a manuscript</vt:lpstr>
      <vt:lpstr>How to write a manuscript</vt:lpstr>
      <vt:lpstr>Peer Review</vt:lpstr>
      <vt:lpstr>Peer Review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General Surgery Program Reputation Associated with Resident Mistreatment and Burnout?</dc:title>
  <dc:creator>Tanaz N</dc:creator>
  <cp:lastModifiedBy>Janczewski, Lauren</cp:lastModifiedBy>
  <cp:revision>164</cp:revision>
  <dcterms:created xsi:type="dcterms:W3CDTF">2020-11-24T19:29:48Z</dcterms:created>
  <dcterms:modified xsi:type="dcterms:W3CDTF">2024-03-09T15:30:22Z</dcterms:modified>
</cp:coreProperties>
</file>